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3" r:id="rId2"/>
    <p:sldMasterId id="2147483660" r:id="rId3"/>
    <p:sldMasterId id="2147483687" r:id="rId4"/>
    <p:sldMasterId id="2147483681" r:id="rId5"/>
  </p:sldMasterIdLst>
  <p:sldIdLst>
    <p:sldId id="266" r:id="rId6"/>
    <p:sldId id="262" r:id="rId7"/>
    <p:sldId id="267" r:id="rId8"/>
    <p:sldId id="260" r:id="rId9"/>
    <p:sldId id="268" r:id="rId10"/>
    <p:sldId id="282" r:id="rId11"/>
    <p:sldId id="270" r:id="rId12"/>
    <p:sldId id="276" r:id="rId13"/>
    <p:sldId id="278" r:id="rId14"/>
    <p:sldId id="288" r:id="rId15"/>
    <p:sldId id="283" r:id="rId16"/>
    <p:sldId id="275" r:id="rId17"/>
    <p:sldId id="271" r:id="rId18"/>
    <p:sldId id="272" r:id="rId19"/>
    <p:sldId id="257" r:id="rId20"/>
    <p:sldId id="273" r:id="rId21"/>
    <p:sldId id="274" r:id="rId22"/>
    <p:sldId id="264" r:id="rId23"/>
    <p:sldId id="263" r:id="rId24"/>
    <p:sldId id="279" r:id="rId25"/>
    <p:sldId id="281" r:id="rId26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7" autoAdjust="0"/>
    <p:restoredTop sz="94674"/>
  </p:normalViewPr>
  <p:slideViewPr>
    <p:cSldViewPr snapToGrid="0" snapToObjects="1">
      <p:cViewPr varScale="1">
        <p:scale>
          <a:sx n="95" d="100"/>
          <a:sy n="95" d="100"/>
        </p:scale>
        <p:origin x="798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" y="1138"/>
            <a:ext cx="9144001" cy="51461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807572"/>
            <a:ext cx="7772400" cy="1102519"/>
          </a:xfrm>
        </p:spPr>
        <p:txBody>
          <a:bodyPr lIns="0" tIns="0" rIns="0" bIns="0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Akkurat Pro"/>
                <a:cs typeface="Akkurat Pro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 tIns="0" bIns="0">
            <a:normAutofit/>
          </a:bodyPr>
          <a:lstStyle>
            <a:lvl1pPr marL="0" indent="0" algn="ctr">
              <a:buNone/>
              <a:defRPr sz="1200" b="0" i="0">
                <a:solidFill>
                  <a:srgbClr val="FFFFFF"/>
                </a:solidFill>
                <a:latin typeface="Akkurat Pro"/>
                <a:cs typeface="Akkurat Pr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kkurat Pro"/>
                <a:cs typeface="Akkurat Pro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1" y="1191515"/>
            <a:ext cx="5903999" cy="3340800"/>
          </a:xfrm>
        </p:spPr>
        <p:txBody>
          <a:bodyPr/>
          <a:lstStyle>
            <a:lvl1pPr marL="162000" indent="-162900" defTabSz="349200">
              <a:defRPr b="0" i="0">
                <a:latin typeface="Akkurat Pro" panose="020B0504020101020102" pitchFamily="34" charset="77"/>
                <a:cs typeface="Akkurat Pro" panose="020B0504020101020102" pitchFamily="34" charset="77"/>
              </a:defRPr>
            </a:lvl1pPr>
            <a:lvl2pPr defTabSz="349200">
              <a:defRPr b="0" i="0">
                <a:latin typeface="Akkurat Pro" panose="020B0504020101020102" pitchFamily="34" charset="77"/>
                <a:cs typeface="Akkurat Pro" panose="020B0504020101020102" pitchFamily="34" charset="77"/>
              </a:defRPr>
            </a:lvl2pPr>
            <a:lvl3pPr defTabSz="349200">
              <a:defRPr b="0" i="0">
                <a:latin typeface="Akkurat Pro" panose="020B0504020101020102" pitchFamily="34" charset="77"/>
                <a:cs typeface="Akkurat Pro" panose="020B0504020101020102" pitchFamily="34" charset="77"/>
              </a:defRPr>
            </a:lvl3pPr>
            <a:lvl4pPr defTabSz="349200">
              <a:defRPr b="0" i="0">
                <a:latin typeface="Akkurat Pro" panose="020B0504020101020102" pitchFamily="34" charset="77"/>
                <a:cs typeface="Akkurat Pro" panose="020B0504020101020102" pitchFamily="34" charset="77"/>
              </a:defRPr>
            </a:lvl4pPr>
            <a:lvl5pPr defTabSz="349200">
              <a:defRPr b="0" i="0">
                <a:latin typeface="Akkurat Pro" panose="020B0504020101020102" pitchFamily="34" charset="77"/>
                <a:cs typeface="Akkurat Pro" panose="020B0504020101020102" pitchFamily="34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5EC79-9E14-F44B-8655-6DFF54DF3C55}" type="datetimeFigureOut">
              <a:rPr lang="nl-NL" smtClean="0"/>
              <a:pPr/>
              <a:t>20-3-2024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80B27-D9BC-B841-A636-A942F404D2F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BBF5A-2398-8143-84A1-6D0FF0B14C71}" type="datetimeFigureOut">
              <a:rPr lang="nl-NL" smtClean="0"/>
              <a:pPr/>
              <a:t>20-3-2024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9F84-0E14-E943-A27C-8AF656BA091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2892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1138"/>
            <a:ext cx="9143999" cy="51461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807572"/>
            <a:ext cx="7772400" cy="1102519"/>
          </a:xfrm>
        </p:spPr>
        <p:txBody>
          <a:bodyPr lIns="0" tIns="0" rIns="0" bIns="0">
            <a:normAutofit/>
          </a:bodyPr>
          <a:lstStyle>
            <a:lvl1pPr algn="ctr">
              <a:defRPr sz="3200" b="1" i="0">
                <a:solidFill>
                  <a:schemeClr val="tx1"/>
                </a:solidFill>
                <a:latin typeface="Akkurat Pro"/>
                <a:cs typeface="Akkurat Pro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 tIns="0" bIns="0">
            <a:norm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kkurat Pro"/>
                <a:cs typeface="Akkurat Pr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34984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kkurat Pro"/>
                <a:cs typeface="Akkurat Pro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kkurat Pro" panose="020B0504020101020102" pitchFamily="34" charset="77"/>
                <a:cs typeface="Akkurat Pro" panose="020B0504020101020102" pitchFamily="34" charset="77"/>
              </a:defRPr>
            </a:lvl1pPr>
            <a:lvl2pPr>
              <a:defRPr b="0" i="0">
                <a:latin typeface="Akkurat Pro" panose="020B0504020101020102" pitchFamily="34" charset="77"/>
                <a:cs typeface="Akkurat Pro" panose="020B0504020101020102" pitchFamily="34" charset="77"/>
              </a:defRPr>
            </a:lvl2pPr>
            <a:lvl3pPr>
              <a:defRPr b="0" i="0">
                <a:latin typeface="Akkurat Pro" panose="020B0504020101020102" pitchFamily="34" charset="77"/>
                <a:cs typeface="Akkurat Pro" panose="020B0504020101020102" pitchFamily="34" charset="77"/>
              </a:defRPr>
            </a:lvl3pPr>
            <a:lvl4pPr>
              <a:defRPr b="0" i="0">
                <a:latin typeface="Akkurat Pro" panose="020B0504020101020102" pitchFamily="34" charset="77"/>
                <a:cs typeface="Akkurat Pro" panose="020B0504020101020102" pitchFamily="34" charset="77"/>
              </a:defRPr>
            </a:lvl4pPr>
            <a:lvl5pPr>
              <a:defRPr b="0" i="0">
                <a:latin typeface="Akkurat Pro" panose="020B0504020101020102" pitchFamily="34" charset="77"/>
                <a:cs typeface="Akkurat Pro" panose="020B0504020101020102" pitchFamily="34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5EC79-9E14-F44B-8655-6DFF54DF3C55}" type="datetimeFigureOut">
              <a:rPr lang="nl-NL" smtClean="0"/>
              <a:pPr/>
              <a:t>20-3-2024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80B27-D9BC-B841-A636-A942F404D2F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0932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BBF5A-2398-8143-84A1-6D0FF0B14C71}" type="datetimeFigureOut">
              <a:rPr lang="nl-NL" smtClean="0"/>
              <a:pPr/>
              <a:t>20-3-2024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9F84-0E14-E943-A27C-8AF656BA091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171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E56D99C-5EB5-CC4D-9C34-16FACB8D5DD1}" type="datetimeFigureOut">
              <a:rPr lang="nl-NL" smtClean="0"/>
              <a:pPr/>
              <a:t>20-3-2024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F3C5E00-772F-2348-852F-1E32F8032D9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8617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E56D99C-5EB5-CC4D-9C34-16FACB8D5DD1}" type="datetimeFigureOut">
              <a:rPr lang="nl-NL" smtClean="0"/>
              <a:pPr/>
              <a:t>20-3-2024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F3C5E00-772F-2348-852F-1E32F8032D9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2713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E56D99C-5EB5-CC4D-9C34-16FACB8D5DD1}" type="datetimeFigureOut">
              <a:rPr lang="nl-NL" smtClean="0"/>
              <a:pPr/>
              <a:t>20-3-2024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F3C5E00-772F-2348-852F-1E32F8032D9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861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15301C0C-6CC5-2383-C317-44F9600E34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-1" y="1138"/>
            <a:ext cx="9143999" cy="514618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134674"/>
            <a:ext cx="5904000" cy="857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91515"/>
            <a:ext cx="5904000" cy="3340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5EC79-9E14-F44B-8655-6DFF54DF3C55}" type="datetimeFigureOut">
              <a:rPr lang="nl-NL" smtClean="0"/>
              <a:pPr/>
              <a:t>20-3-2024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80B27-D9BC-B841-A636-A942F404D2F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0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chemeClr val="tx1"/>
          </a:solidFill>
          <a:latin typeface="Akkurat Pro"/>
          <a:ea typeface="+mj-ea"/>
          <a:cs typeface="Akkurat Pro"/>
        </a:defRPr>
      </a:lvl1pPr>
    </p:titleStyle>
    <p:bodyStyle>
      <a:lvl1pPr marL="162000" indent="-162000" algn="l" defTabSz="457200" rtl="0" eaLnBrk="1" latinLnBrk="0" hangingPunct="1">
        <a:spcBef>
          <a:spcPts val="384"/>
        </a:spcBef>
        <a:buFont typeface="Arial"/>
        <a:buChar char="•"/>
        <a:defRPr sz="1600" b="0" i="0" kern="1200">
          <a:solidFill>
            <a:schemeClr val="tx1"/>
          </a:solidFill>
          <a:latin typeface="Akkurat Pro" panose="020B0504020101020102" pitchFamily="34" charset="77"/>
          <a:ea typeface="+mn-ea"/>
          <a:cs typeface="Akkurat Pro" panose="020B0504020101020102" pitchFamily="34" charset="77"/>
        </a:defRPr>
      </a:lvl1pPr>
      <a:lvl2pPr marL="742950" indent="-285750" algn="l" defTabSz="457200" rtl="0" eaLnBrk="1" latinLnBrk="0" hangingPunct="1">
        <a:spcBef>
          <a:spcPts val="384"/>
        </a:spcBef>
        <a:buFont typeface="Arial"/>
        <a:buChar char="–"/>
        <a:defRPr sz="1600" b="0" i="0" kern="1200">
          <a:solidFill>
            <a:schemeClr val="tx1"/>
          </a:solidFill>
          <a:latin typeface="Akkurat Pro" panose="020B0504020101020102" pitchFamily="34" charset="77"/>
          <a:ea typeface="+mn-ea"/>
          <a:cs typeface="Akkurat Pro" panose="020B0504020101020102" pitchFamily="34" charset="77"/>
        </a:defRPr>
      </a:lvl2pPr>
      <a:lvl3pPr marL="1143000" indent="-228600" algn="l" defTabSz="457200" rtl="0" eaLnBrk="1" latinLnBrk="0" hangingPunct="1">
        <a:spcBef>
          <a:spcPts val="384"/>
        </a:spcBef>
        <a:buFont typeface="Arial"/>
        <a:buChar char="•"/>
        <a:defRPr sz="1600" b="0" i="0" kern="1200">
          <a:solidFill>
            <a:schemeClr val="tx1"/>
          </a:solidFill>
          <a:latin typeface="Akkurat Pro" panose="020B0504020101020102" pitchFamily="34" charset="77"/>
          <a:ea typeface="+mn-ea"/>
          <a:cs typeface="Akkurat Pro" panose="020B0504020101020102" pitchFamily="34" charset="77"/>
        </a:defRPr>
      </a:lvl3pPr>
      <a:lvl4pPr marL="1600200" indent="-228600" algn="l" defTabSz="457200" rtl="0" eaLnBrk="1" latinLnBrk="0" hangingPunct="1">
        <a:spcBef>
          <a:spcPts val="384"/>
        </a:spcBef>
        <a:buFont typeface="Arial"/>
        <a:buChar char="–"/>
        <a:defRPr sz="1600" b="0" i="0" kern="1200">
          <a:solidFill>
            <a:schemeClr val="tx1"/>
          </a:solidFill>
          <a:latin typeface="Akkurat Pro" panose="020B0504020101020102" pitchFamily="34" charset="77"/>
          <a:ea typeface="+mn-ea"/>
          <a:cs typeface="Akkurat Pro" panose="020B0504020101020102" pitchFamily="34" charset="77"/>
        </a:defRPr>
      </a:lvl4pPr>
      <a:lvl5pPr marL="2057400" indent="-228600" algn="l" defTabSz="457200" rtl="0" eaLnBrk="1" latinLnBrk="0" hangingPunct="1">
        <a:spcBef>
          <a:spcPts val="384"/>
        </a:spcBef>
        <a:buFont typeface="Arial"/>
        <a:buChar char="»"/>
        <a:defRPr sz="1600" b="0" i="0" kern="1200">
          <a:solidFill>
            <a:schemeClr val="tx1"/>
          </a:solidFill>
          <a:latin typeface="Akkurat Pro" panose="020B0504020101020102" pitchFamily="34" charset="77"/>
          <a:ea typeface="+mn-ea"/>
          <a:cs typeface="Akkurat Pro" panose="020B0504020101020102" pitchFamily="34" charset="77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B56F086-7E9A-3655-C8B5-8F5A7BE190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-1" y="1138"/>
            <a:ext cx="9143999" cy="514618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134674"/>
            <a:ext cx="5904000" cy="857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91515"/>
            <a:ext cx="5904000" cy="3340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5EC79-9E14-F44B-8655-6DFF54DF3C55}" type="datetimeFigureOut">
              <a:rPr lang="nl-NL" smtClean="0"/>
              <a:pPr/>
              <a:t>20-3-2024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80B27-D9BC-B841-A636-A942F404D2F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209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chemeClr val="tx1"/>
          </a:solidFill>
          <a:latin typeface="Akkurat Pro"/>
          <a:ea typeface="+mj-ea"/>
          <a:cs typeface="Akkurat Pro"/>
        </a:defRPr>
      </a:lvl1pPr>
    </p:titleStyle>
    <p:bodyStyle>
      <a:lvl1pPr marL="162000" indent="-162000" algn="l" defTabSz="457200" rtl="0" eaLnBrk="1" latinLnBrk="0" hangingPunct="1">
        <a:spcBef>
          <a:spcPts val="384"/>
        </a:spcBef>
        <a:buFont typeface="Arial"/>
        <a:buChar char="•"/>
        <a:defRPr sz="1600" b="0" i="0" kern="1200">
          <a:solidFill>
            <a:schemeClr val="tx1"/>
          </a:solidFill>
          <a:latin typeface="Akkurat Pro" panose="020B0504020101020102" pitchFamily="34" charset="77"/>
          <a:ea typeface="+mn-ea"/>
          <a:cs typeface="Akkurat Pro" panose="020B0504020101020102" pitchFamily="34" charset="77"/>
        </a:defRPr>
      </a:lvl1pPr>
      <a:lvl2pPr marL="742950" indent="-285750" algn="l" defTabSz="457200" rtl="0" eaLnBrk="1" latinLnBrk="0" hangingPunct="1">
        <a:spcBef>
          <a:spcPts val="384"/>
        </a:spcBef>
        <a:buFont typeface="Arial"/>
        <a:buChar char="–"/>
        <a:defRPr sz="1600" b="0" i="0" kern="1200">
          <a:solidFill>
            <a:schemeClr val="tx1"/>
          </a:solidFill>
          <a:latin typeface="Akkurat Pro" panose="020B0504020101020102" pitchFamily="34" charset="77"/>
          <a:ea typeface="+mn-ea"/>
          <a:cs typeface="Akkurat Pro" panose="020B0504020101020102" pitchFamily="34" charset="77"/>
        </a:defRPr>
      </a:lvl2pPr>
      <a:lvl3pPr marL="1143000" indent="-228600" algn="l" defTabSz="457200" rtl="0" eaLnBrk="1" latinLnBrk="0" hangingPunct="1">
        <a:spcBef>
          <a:spcPts val="384"/>
        </a:spcBef>
        <a:buFont typeface="Arial"/>
        <a:buChar char="•"/>
        <a:defRPr sz="1600" b="0" i="0" kern="1200">
          <a:solidFill>
            <a:schemeClr val="tx1"/>
          </a:solidFill>
          <a:latin typeface="Akkurat Pro" panose="020B0504020101020102" pitchFamily="34" charset="77"/>
          <a:ea typeface="+mn-ea"/>
          <a:cs typeface="Akkurat Pro" panose="020B0504020101020102" pitchFamily="34" charset="77"/>
        </a:defRPr>
      </a:lvl3pPr>
      <a:lvl4pPr marL="1600200" indent="-228600" algn="l" defTabSz="457200" rtl="0" eaLnBrk="1" latinLnBrk="0" hangingPunct="1">
        <a:spcBef>
          <a:spcPts val="384"/>
        </a:spcBef>
        <a:buFont typeface="Arial"/>
        <a:buChar char="–"/>
        <a:defRPr sz="1600" b="0" i="0" kern="1200">
          <a:solidFill>
            <a:schemeClr val="tx1"/>
          </a:solidFill>
          <a:latin typeface="Akkurat Pro" panose="020B0504020101020102" pitchFamily="34" charset="77"/>
          <a:ea typeface="+mn-ea"/>
          <a:cs typeface="Akkurat Pro" panose="020B0504020101020102" pitchFamily="34" charset="77"/>
        </a:defRPr>
      </a:lvl4pPr>
      <a:lvl5pPr marL="2057400" indent="-228600" algn="l" defTabSz="457200" rtl="0" eaLnBrk="1" latinLnBrk="0" hangingPunct="1">
        <a:spcBef>
          <a:spcPts val="384"/>
        </a:spcBef>
        <a:buFont typeface="Arial"/>
        <a:buChar char="»"/>
        <a:defRPr sz="1600" b="0" i="0" kern="1200">
          <a:solidFill>
            <a:schemeClr val="tx1"/>
          </a:solidFill>
          <a:latin typeface="Akkurat Pro" panose="020B0504020101020102" pitchFamily="34" charset="77"/>
          <a:ea typeface="+mn-ea"/>
          <a:cs typeface="Akkurat Pro" panose="020B0504020101020102" pitchFamily="34" charset="77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91392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6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91392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8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27" y="0"/>
            <a:ext cx="91392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6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8C01257-502E-9B03-2BBA-5CF362571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84" y="-7255"/>
            <a:ext cx="7260772" cy="51378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34144" y="2010422"/>
            <a:ext cx="7772400" cy="1102519"/>
          </a:xfrm>
        </p:spPr>
        <p:txBody>
          <a:bodyPr>
            <a:normAutofit fontScale="90000"/>
          </a:bodyPr>
          <a:lstStyle/>
          <a:p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Informatieavond</a:t>
            </a:r>
            <a:br>
              <a:rPr lang="nl-NL" dirty="0">
                <a:solidFill>
                  <a:schemeClr val="bg1"/>
                </a:solidFill>
              </a:rPr>
            </a:br>
            <a:endParaRPr lang="nl-NL" sz="2700" b="0" dirty="0">
              <a:solidFill>
                <a:schemeClr val="bg1"/>
              </a:solidFill>
            </a:endParaRP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439844" y="3119685"/>
            <a:ext cx="6400800" cy="1314450"/>
          </a:xfrm>
        </p:spPr>
        <p:txBody>
          <a:bodyPr>
            <a:normAutofit/>
          </a:bodyPr>
          <a:lstStyle/>
          <a:p>
            <a:r>
              <a:rPr lang="nl-NL" sz="2400" b="0" dirty="0">
                <a:solidFill>
                  <a:schemeClr val="bg1"/>
                </a:solidFill>
              </a:rPr>
              <a:t>28 februari 2024</a:t>
            </a: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AE062EE-BC83-4D06-EBEC-3CA7BDFB8C6C}"/>
              </a:ext>
            </a:extLst>
          </p:cNvPr>
          <p:cNvSpPr txBox="1"/>
          <p:nvPr/>
        </p:nvSpPr>
        <p:spPr>
          <a:xfrm>
            <a:off x="8109856" y="4330840"/>
            <a:ext cx="742742" cy="522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9852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64C698-1B99-6D8E-E8D8-20BEAB2AA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Verkeersafwikkeling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A30B33-6738-7ED4-ADEE-779B6ABE7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/>
              <a:t>Meer parkeerplaatsen en meer groen</a:t>
            </a:r>
          </a:p>
          <a:p>
            <a:r>
              <a:rPr lang="nl-NL" sz="2000" dirty="0"/>
              <a:t>Veilige doorgang hulpdiensten, vuilniswagen en regulier verkeer</a:t>
            </a:r>
          </a:p>
          <a:p>
            <a:r>
              <a:rPr lang="nl-NL" sz="2000" dirty="0"/>
              <a:t>Instellen eenrichtingsverkeer op Planciuslaan en </a:t>
            </a:r>
            <a:r>
              <a:rPr lang="nl-NL" sz="2000" dirty="0" err="1"/>
              <a:t>Orteliusweg</a:t>
            </a:r>
            <a:r>
              <a:rPr lang="nl-NL" sz="2000" dirty="0"/>
              <a:t> (uitgezonderd fietsers)</a:t>
            </a:r>
          </a:p>
          <a:p>
            <a:r>
              <a:rPr lang="nl-NL" sz="2000" dirty="0"/>
              <a:t>Verkeersbesluitprocedure benodigd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8299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5744AC-14DE-3226-3D08-3DBF55DA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Parkeren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F7B263-CC8A-00EA-6E4B-5E13CD437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5199"/>
            <a:ext cx="5950085" cy="3340800"/>
          </a:xfrm>
        </p:spPr>
        <p:txBody>
          <a:bodyPr/>
          <a:lstStyle/>
          <a:p>
            <a:r>
              <a:rPr lang="nl-NL" sz="2000" dirty="0"/>
              <a:t>Voldoet aan parkeernormen gemeente Eindhoven</a:t>
            </a:r>
          </a:p>
          <a:p>
            <a:r>
              <a:rPr lang="nl-NL" sz="2000" dirty="0"/>
              <a:t>Gebruik parkeernorm (1,6 per woning)</a:t>
            </a:r>
          </a:p>
          <a:p>
            <a:r>
              <a:rPr lang="nl-NL" sz="2000" dirty="0"/>
              <a:t>Inclusief parkeerbehoefte 5 bestaande woningen </a:t>
            </a:r>
            <a:r>
              <a:rPr lang="nl-NL" sz="2000" dirty="0" err="1"/>
              <a:t>Orteliusweg</a:t>
            </a:r>
            <a:endParaRPr lang="nl-NL" sz="2000" dirty="0"/>
          </a:p>
          <a:p>
            <a:r>
              <a:rPr lang="nl-NL" sz="2000" dirty="0"/>
              <a:t>Totale opgave 71 parkeerplaatsen -&gt; 43 extra parkeerplaatsen benodigd t.o.v. bestaande situatie</a:t>
            </a:r>
          </a:p>
          <a:p>
            <a:r>
              <a:rPr lang="nl-NL" sz="2000" dirty="0"/>
              <a:t>Toevoeging van 3 reguliere parkeerplaatsen en 1 parkeerplaats voor een deelauto t.o.v. ontwerp mei 2022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1857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0AE0B-C16E-84FF-2E3B-303B9FAFD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4FA44-E015-BC40-C3DF-C82E503BF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Parkeren Planciuslaan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0F71B4-B70C-A427-75CE-CBD5E9698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E2CFF4E-6A62-40F6-82EF-2734AEDB3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1" y="1191515"/>
            <a:ext cx="5358967" cy="319165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5ECC954-91FC-0C95-7D63-083DD13C1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622" y="185738"/>
            <a:ext cx="272415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01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1143B5-A86F-C866-3A42-2658A2C52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Parkeren </a:t>
            </a:r>
            <a:r>
              <a:rPr lang="nl-NL" dirty="0" err="1"/>
              <a:t>Orteliusweg</a:t>
            </a:r>
            <a:r>
              <a:rPr lang="nl-NL" dirty="0"/>
              <a:t> 9-17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992ED3-129F-EF6E-14F1-DBDE3BDD0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182EF39-BC1D-CDF7-7017-53337D0D4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1924"/>
            <a:ext cx="4714875" cy="38719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8F21DBF-1667-5742-A114-D050ADDB2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622" y="185738"/>
            <a:ext cx="272415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7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F951C-AAEA-AFEA-BC5A-4C48EC24D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6AD11-197D-DE4B-A147-0447EE6C0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Parkeren </a:t>
            </a:r>
            <a:r>
              <a:rPr lang="nl-NL" dirty="0" err="1"/>
              <a:t>Orteliusweg</a:t>
            </a:r>
            <a:r>
              <a:rPr lang="nl-NL" dirty="0"/>
              <a:t> 1-8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5AB1B9-6CF6-E6D9-DA4C-3ACC3FB48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8754142-6584-263F-5094-DB669AA1B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191515"/>
            <a:ext cx="4714875" cy="35099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81A1FF6-932A-38AA-8130-236539606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622" y="185738"/>
            <a:ext cx="272415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DD79C9E4-44F9-E04C-B93E-7A3D166CFBB3}"/>
              </a:ext>
            </a:extLst>
          </p:cNvPr>
          <p:cNvSpPr txBox="1">
            <a:spLocks/>
          </p:cNvSpPr>
          <p:nvPr/>
        </p:nvSpPr>
        <p:spPr>
          <a:xfrm>
            <a:off x="457200" y="1343370"/>
            <a:ext cx="5904854" cy="30370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384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ts val="384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ts val="384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ts val="384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ts val="384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>
              <a:latin typeface="Akkurat Pro" panose="020B0504020101020102" pitchFamily="34" charset="77"/>
              <a:cs typeface="Akkurat Pro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F282826-A221-B0DE-020B-E4B568624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14" y="763039"/>
            <a:ext cx="6067425" cy="429577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9BF1025-3D9C-F465-520F-044801675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770" y="263299"/>
            <a:ext cx="4191000" cy="188595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6A67EC5-E87F-5B70-2953-87A57915FF05}"/>
              </a:ext>
            </a:extLst>
          </p:cNvPr>
          <p:cNvSpPr txBox="1"/>
          <p:nvPr/>
        </p:nvSpPr>
        <p:spPr>
          <a:xfrm>
            <a:off x="6443339" y="2371411"/>
            <a:ext cx="257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Toelichting door architect</a:t>
            </a:r>
          </a:p>
        </p:txBody>
      </p:sp>
    </p:spTree>
    <p:extLst>
      <p:ext uri="{BB962C8B-B14F-4D97-AF65-F5344CB8AC3E}">
        <p14:creationId xmlns:p14="http://schemas.microsoft.com/office/powerpoint/2010/main" val="3447940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B4F3C-C2CA-BFEF-ADBB-CA934026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Woningen-Gevels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941085-69F2-5061-AD84-DD3401CB1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1" y="4194808"/>
            <a:ext cx="8758238" cy="61161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Voorgevel							Achtergevel						Zijgevel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8D86A5F-944C-1F50-4B34-482F58951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5" y="772369"/>
            <a:ext cx="3046095" cy="362188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9B0FF8D-5B04-746C-5C6F-F6B176E33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369" y="721519"/>
            <a:ext cx="2916079" cy="357854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F530C24-78E1-B9EC-FB05-A57E4209F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971" y="762477"/>
            <a:ext cx="2965609" cy="355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97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CB01D-1F3A-281F-3AA7-E57FC55F7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0DA52-EE25-DAC4-9043-2C91A09BB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Woningen-Plattegronden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E0DBA9-3A60-ADC6-20DF-EAEF0FD68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781" y="4451032"/>
            <a:ext cx="6165058" cy="61161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Begane grond			Eerste verdieping				Zolder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9C81272-589D-0D28-3B3B-67E2D1804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759328"/>
            <a:ext cx="1851660" cy="39243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796FBA5-C4C2-A47C-3A09-1F238556A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225" y="1273492"/>
            <a:ext cx="1821180" cy="317754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B6DAF59-D26F-EB0A-2124-D1420CEFC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189" y="1227772"/>
            <a:ext cx="1821180" cy="32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05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7317BA3-5898-199C-4EE8-26CC0E1CA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43" y="1153887"/>
            <a:ext cx="7994314" cy="2830285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B1DCC65-359E-06A2-A768-B3253FC3E51D}"/>
              </a:ext>
            </a:extLst>
          </p:cNvPr>
          <p:cNvSpPr txBox="1">
            <a:spLocks/>
          </p:cNvSpPr>
          <p:nvPr/>
        </p:nvSpPr>
        <p:spPr>
          <a:xfrm>
            <a:off x="457200" y="181169"/>
            <a:ext cx="5904854" cy="857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l-NL" dirty="0">
                <a:latin typeface="Akkurat Pro"/>
                <a:cs typeface="Akkurat Pro"/>
              </a:rPr>
              <a:t>Voorlopige planning</a:t>
            </a:r>
          </a:p>
        </p:txBody>
      </p:sp>
    </p:spTree>
    <p:extLst>
      <p:ext uri="{BB962C8B-B14F-4D97-AF65-F5344CB8AC3E}">
        <p14:creationId xmlns:p14="http://schemas.microsoft.com/office/powerpoint/2010/main" val="1486291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allon: ovaal 2">
            <a:extLst>
              <a:ext uri="{FF2B5EF4-FFF2-40B4-BE49-F238E27FC236}">
                <a16:creationId xmlns:a16="http://schemas.microsoft.com/office/drawing/2014/main" id="{5EAAD06F-2F21-5B98-889E-F857FEBB3269}"/>
              </a:ext>
            </a:extLst>
          </p:cNvPr>
          <p:cNvSpPr/>
          <p:nvPr/>
        </p:nvSpPr>
        <p:spPr>
          <a:xfrm flipH="1">
            <a:off x="904351" y="492370"/>
            <a:ext cx="2110153" cy="1245995"/>
          </a:xfrm>
          <a:prstGeom prst="wedgeEllipseCallou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VRAGEN?</a:t>
            </a:r>
          </a:p>
        </p:txBody>
      </p:sp>
      <p:sp>
        <p:nvSpPr>
          <p:cNvPr id="4" name="Tekstballon: ovaal 3">
            <a:extLst>
              <a:ext uri="{FF2B5EF4-FFF2-40B4-BE49-F238E27FC236}">
                <a16:creationId xmlns:a16="http://schemas.microsoft.com/office/drawing/2014/main" id="{37D36AFE-5AB9-4FBB-A4D8-4B5A7FA9350B}"/>
              </a:ext>
            </a:extLst>
          </p:cNvPr>
          <p:cNvSpPr/>
          <p:nvPr/>
        </p:nvSpPr>
        <p:spPr>
          <a:xfrm>
            <a:off x="4170065" y="200966"/>
            <a:ext cx="4772968" cy="1647931"/>
          </a:xfrm>
          <a:prstGeom prst="wedgeEllipseCallou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Bij de borden kunt u terecht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met vragen over: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Bouwplan en planning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 Veiligheid (achterpaden)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Verkeer</a:t>
            </a:r>
          </a:p>
          <a:p>
            <a:pPr algn="ctr"/>
            <a:endParaRPr lang="nl-NL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>
          <a:xfrm>
            <a:off x="3829418" y="1191601"/>
            <a:ext cx="3107550" cy="26540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We vertellen u vanavond over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19.00	Presentatie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19.15	In gesprek bij de borden</a:t>
            </a:r>
          </a:p>
          <a:p>
            <a:pPr marL="0" indent="0">
              <a:buNone/>
            </a:pPr>
            <a:r>
              <a:rPr lang="nl-NL" dirty="0"/>
              <a:t>		voor vragen en toelichting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20.00	Einde avond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415A85F-ADA9-EF49-845D-3B5D429609EB}"/>
              </a:ext>
            </a:extLst>
          </p:cNvPr>
          <p:cNvSpPr txBox="1">
            <a:spLocks/>
          </p:cNvSpPr>
          <p:nvPr/>
        </p:nvSpPr>
        <p:spPr>
          <a:xfrm>
            <a:off x="778323" y="323465"/>
            <a:ext cx="5904854" cy="857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l-NL" dirty="0">
                <a:latin typeface="Akkurat Pro"/>
                <a:cs typeface="Akkurat Pro"/>
              </a:rPr>
              <a:t>Welkom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515C34A-1FEF-87A0-99CB-CF233275D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23" y="1191599"/>
            <a:ext cx="2294234" cy="334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6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C3C2DDD-9CC9-0E7D-921F-74DCF5712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12" y="0"/>
            <a:ext cx="72197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03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901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>
          <a:xfrm>
            <a:off x="359229" y="1191600"/>
            <a:ext cx="6599511" cy="3340979"/>
          </a:xfrm>
        </p:spPr>
        <p:txBody>
          <a:bodyPr>
            <a:normAutofit lnSpcReduction="10000"/>
          </a:bodyPr>
          <a:lstStyle/>
          <a:p>
            <a:pPr marL="285750" indent="-285750"/>
            <a:r>
              <a:rPr lang="nl-NL" dirty="0"/>
              <a:t>De Loods architecten		: Stijn van Gorp</a:t>
            </a:r>
            <a:br>
              <a:rPr lang="nl-NL" dirty="0"/>
            </a:br>
            <a:endParaRPr lang="nl-NL" dirty="0"/>
          </a:p>
          <a:p>
            <a:pPr marL="285750" indent="-285750"/>
            <a:r>
              <a:rPr lang="nl-NL" dirty="0"/>
              <a:t>RA+							: Nick van Doremalen</a:t>
            </a:r>
          </a:p>
          <a:p>
            <a:pPr marL="0" indent="0">
              <a:buNone/>
            </a:pPr>
            <a:r>
              <a:rPr lang="nl-NL" dirty="0"/>
              <a:t>								  Dirk van der Heijden</a:t>
            </a:r>
          </a:p>
          <a:p>
            <a:pPr marL="0" indent="0">
              <a:buNone/>
            </a:pPr>
            <a:r>
              <a:rPr lang="nl-NL" dirty="0"/>
              <a:t>								  Steven Boelaars</a:t>
            </a:r>
            <a:br>
              <a:rPr lang="nl-NL" dirty="0"/>
            </a:br>
            <a:endParaRPr lang="nl-NL" dirty="0"/>
          </a:p>
          <a:p>
            <a:pPr marL="285750" indent="-285750"/>
            <a:r>
              <a:rPr lang="nl-NL" dirty="0"/>
              <a:t>Trudo						: Yolanda van der Zanden</a:t>
            </a:r>
            <a:br>
              <a:rPr lang="nl-NL" dirty="0"/>
            </a:br>
            <a:r>
              <a:rPr lang="nl-NL" dirty="0"/>
              <a:t> 								  Joep Dirx</a:t>
            </a:r>
            <a:br>
              <a:rPr lang="nl-NL" dirty="0"/>
            </a:br>
            <a:r>
              <a:rPr lang="nl-NL" dirty="0"/>
              <a:t>							 	  Gea Hurkens</a:t>
            </a:r>
          </a:p>
          <a:p>
            <a:pPr marL="285750" indent="-285750"/>
            <a:endParaRPr lang="nl-NL" dirty="0"/>
          </a:p>
          <a:p>
            <a:pPr marL="285750" indent="-285750"/>
            <a:r>
              <a:rPr lang="nl-NL" dirty="0"/>
              <a:t>Gemeente Eindhoven		: Funda Ayaz</a:t>
            </a:r>
          </a:p>
          <a:p>
            <a:pPr marL="2866950" lvl="6" indent="0">
              <a:buNone/>
            </a:pPr>
            <a:r>
              <a:rPr lang="nl-NL" dirty="0"/>
              <a:t> </a:t>
            </a:r>
            <a:r>
              <a:rPr lang="nl-NL" sz="1600" dirty="0">
                <a:latin typeface="Akkurat Pro" panose="020B0504020101020102" pitchFamily="34" charset="77"/>
              </a:rPr>
              <a:t>Agnes Heck</a:t>
            </a:r>
          </a:p>
          <a:p>
            <a:pPr marL="2866950" lvl="6" indent="0">
              <a:buNone/>
            </a:pPr>
            <a:r>
              <a:rPr lang="nl-NL" sz="1600" dirty="0">
                <a:latin typeface="Akkurat Pro" panose="020B0504020101020102" pitchFamily="34" charset="77"/>
              </a:rPr>
              <a:t> Mireille Withagen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415A85F-ADA9-EF49-845D-3B5D429609EB}"/>
              </a:ext>
            </a:extLst>
          </p:cNvPr>
          <p:cNvSpPr txBox="1">
            <a:spLocks/>
          </p:cNvSpPr>
          <p:nvPr/>
        </p:nvSpPr>
        <p:spPr>
          <a:xfrm>
            <a:off x="457200" y="181169"/>
            <a:ext cx="5904854" cy="857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l-NL" dirty="0">
                <a:latin typeface="Akkurat Pro"/>
                <a:cs typeface="Akkurat Pro"/>
              </a:rPr>
              <a:t>Even voorstellen</a:t>
            </a:r>
          </a:p>
        </p:txBody>
      </p:sp>
    </p:spTree>
    <p:extLst>
      <p:ext uri="{BB962C8B-B14F-4D97-AF65-F5344CB8AC3E}">
        <p14:creationId xmlns:p14="http://schemas.microsoft.com/office/powerpoint/2010/main" val="627104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DB2997B-E0DA-C36B-2DD3-C234891EB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956"/>
            <a:ext cx="5642202" cy="3992538"/>
          </a:xfrm>
          <a:prstGeom prst="rect">
            <a:avLst/>
          </a:prstGeom>
        </p:spPr>
      </p:pic>
      <p:sp>
        <p:nvSpPr>
          <p:cNvPr id="14" name="Tijdelijke aanduiding voor inhoud 9">
            <a:extLst>
              <a:ext uri="{FF2B5EF4-FFF2-40B4-BE49-F238E27FC236}">
                <a16:creationId xmlns:a16="http://schemas.microsoft.com/office/drawing/2014/main" id="{012A6979-DC5B-7DBD-D517-464F80799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86" y="625542"/>
            <a:ext cx="3105197" cy="33409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Inhoud presentatie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Het stedenbouwkundig plan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Veiligheid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Verkeer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Parkeren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Woningen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Voorlopige planning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906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5D1BCC2-85E7-B609-6B7A-CF315AA2A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7" y="129701"/>
            <a:ext cx="6874444" cy="489748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415A85F-ADA9-EF49-845D-3B5D429609EB}"/>
              </a:ext>
            </a:extLst>
          </p:cNvPr>
          <p:cNvSpPr txBox="1">
            <a:spLocks/>
          </p:cNvSpPr>
          <p:nvPr/>
        </p:nvSpPr>
        <p:spPr>
          <a:xfrm>
            <a:off x="457200" y="181169"/>
            <a:ext cx="5904854" cy="857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nl-NL" dirty="0">
              <a:latin typeface="Akkurat Pro"/>
              <a:cs typeface="Akkurat Pro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FD41B19-9491-A288-FEA3-4D534D159912}"/>
              </a:ext>
            </a:extLst>
          </p:cNvPr>
          <p:cNvSpPr txBox="1"/>
          <p:nvPr/>
        </p:nvSpPr>
        <p:spPr>
          <a:xfrm>
            <a:off x="8470760" y="4340888"/>
            <a:ext cx="361741" cy="5325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70C7403-1D25-E0F4-4CAB-4587B338FCA2}"/>
              </a:ext>
            </a:extLst>
          </p:cNvPr>
          <p:cNvSpPr txBox="1">
            <a:spLocks/>
          </p:cNvSpPr>
          <p:nvPr/>
        </p:nvSpPr>
        <p:spPr>
          <a:xfrm>
            <a:off x="609600" y="356429"/>
            <a:ext cx="4015740" cy="35223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l-NL" dirty="0">
                <a:latin typeface="Akkurat Pro"/>
                <a:cs typeface="Akkurat Pro"/>
              </a:rPr>
              <a:t>Stedenbouwkundig plan</a:t>
            </a:r>
          </a:p>
        </p:txBody>
      </p:sp>
    </p:spTree>
    <p:extLst>
      <p:ext uri="{BB962C8B-B14F-4D97-AF65-F5344CB8AC3E}">
        <p14:creationId xmlns:p14="http://schemas.microsoft.com/office/powerpoint/2010/main" val="646901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AE0028-2FD8-73C1-E4AE-9E18C1B89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Inrichting openbare buitenruimte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9D08B3-317B-E364-09F5-D742841F8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191514"/>
            <a:ext cx="7597139" cy="3426205"/>
          </a:xfrm>
        </p:spPr>
        <p:txBody>
          <a:bodyPr/>
          <a:lstStyle/>
          <a:p>
            <a:r>
              <a:rPr lang="nl-NL" sz="2000" dirty="0"/>
              <a:t>Duurzame en toekomstbestendige buitenruimte creëren</a:t>
            </a:r>
          </a:p>
          <a:p>
            <a:r>
              <a:rPr lang="nl-NL" sz="2000" dirty="0"/>
              <a:t>Toevoegen van meer groen in de wijk</a:t>
            </a:r>
          </a:p>
          <a:p>
            <a:r>
              <a:rPr lang="nl-NL" sz="2000" dirty="0"/>
              <a:t>Passende parkeeroplossing met voldoende parkeerplaatsen</a:t>
            </a:r>
          </a:p>
          <a:p>
            <a:r>
              <a:rPr lang="nl-NL" sz="2000" dirty="0"/>
              <a:t>Veilige verkeersafwikkeling</a:t>
            </a:r>
          </a:p>
          <a:p>
            <a:endParaRPr lang="nl-NL" sz="2000" dirty="0"/>
          </a:p>
          <a:p>
            <a:r>
              <a:rPr lang="nl-NL" sz="2000" dirty="0"/>
              <a:t>Herinrichting plangebied</a:t>
            </a:r>
          </a:p>
          <a:p>
            <a:r>
              <a:rPr lang="nl-NL" sz="2000" dirty="0"/>
              <a:t>Kwalitatieve impuls huidige inrichting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398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B8CEF1-9C5C-6C58-87B1-03E2FF154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Veiligheid en afsluiten achterpaden Locomotiefstraat 19-25A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F36C298-5D27-2FD1-73DE-D16CFD200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9"/>
          <a:stretch/>
        </p:blipFill>
        <p:spPr>
          <a:xfrm>
            <a:off x="457201" y="1098654"/>
            <a:ext cx="6449786" cy="3676879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2E0BF9-657E-EB25-83DC-E0545ED6F65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283914">
            <a:off x="957265" y="1455829"/>
            <a:ext cx="1707355" cy="244379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Locomotiefstraat</a:t>
            </a:r>
          </a:p>
        </p:txBody>
      </p:sp>
    </p:spTree>
    <p:extLst>
      <p:ext uri="{BB962C8B-B14F-4D97-AF65-F5344CB8AC3E}">
        <p14:creationId xmlns:p14="http://schemas.microsoft.com/office/powerpoint/2010/main" val="702026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20414-6887-928E-761D-431914436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07AC3-9E2E-16CE-B9DD-85CA20BB1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Veiligheid en afsluiten achterpaden Locomotiefstraat 1-11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3B86A2-6207-374A-784E-82636AD16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CEAD543-5502-9C30-DDC2-74F5D1606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4" y="928781"/>
            <a:ext cx="7700963" cy="32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09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83B5F-8179-E5C2-4051-07D93A460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C47E936F-CC98-B5B4-49FD-6871FE8AA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190" y="1191600"/>
            <a:ext cx="3107550" cy="334097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D8843F2-9A14-47B3-AE51-691CC6C28420}"/>
              </a:ext>
            </a:extLst>
          </p:cNvPr>
          <p:cNvSpPr txBox="1">
            <a:spLocks/>
          </p:cNvSpPr>
          <p:nvPr/>
        </p:nvSpPr>
        <p:spPr>
          <a:xfrm>
            <a:off x="457200" y="181169"/>
            <a:ext cx="5904854" cy="857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nl-NL" dirty="0">
              <a:latin typeface="Akkurat Pro"/>
              <a:cs typeface="Akkurat Pro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D3F1B9C-2246-A5EF-54FC-5B1255F9325D}"/>
              </a:ext>
            </a:extLst>
          </p:cNvPr>
          <p:cNvSpPr txBox="1"/>
          <p:nvPr/>
        </p:nvSpPr>
        <p:spPr>
          <a:xfrm>
            <a:off x="8470760" y="4340888"/>
            <a:ext cx="361741" cy="5325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7755D79-0AE1-0B9C-B3CC-D8989913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44" r="28058" b="10600"/>
          <a:stretch/>
        </p:blipFill>
        <p:spPr>
          <a:xfrm>
            <a:off x="259104" y="1493520"/>
            <a:ext cx="5646396" cy="33409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6173D2F-ACAC-65F7-5E5B-20B486C13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04" y="190113"/>
            <a:ext cx="5904000" cy="857250"/>
          </a:xfrm>
        </p:spPr>
        <p:txBody>
          <a:bodyPr/>
          <a:lstStyle/>
          <a:p>
            <a:r>
              <a:rPr lang="nl-NL" dirty="0"/>
              <a:t>Veiligheid en eenrichtingsverkeer in Planciuslaan en </a:t>
            </a:r>
            <a:r>
              <a:rPr lang="nl-NL" dirty="0" err="1"/>
              <a:t>Orteliusweg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509B7EE-7BFE-AF53-C424-B076BCD969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4" t="24838" r="1650" b="1181"/>
          <a:stretch/>
        </p:blipFill>
        <p:spPr>
          <a:xfrm>
            <a:off x="6163104" y="301468"/>
            <a:ext cx="2723745" cy="380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53968"/>
      </p:ext>
    </p:extLst>
  </p:cSld>
  <p:clrMapOvr>
    <a:masterClrMapping/>
  </p:clrMapOvr>
</p:sld>
</file>

<file path=ppt/theme/theme1.xml><?xml version="1.0" encoding="utf-8"?>
<a:theme xmlns:a="http://schemas.openxmlformats.org/drawingml/2006/main" name="Titelpagina zwart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rudo powerpointsjabloon" id="{3F2E341C-7F1A-44B9-9FAC-E8524C8487ED}" vid="{2693B815-DDAE-49E7-AACD-8EBA5441453C}"/>
    </a:ext>
  </a:extLst>
</a:theme>
</file>

<file path=ppt/theme/theme2.xml><?xml version="1.0" encoding="utf-8"?>
<a:theme xmlns:a="http://schemas.openxmlformats.org/drawingml/2006/main" name="Titelpagina wit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rudo powerpointsjabloon" id="{3F2E341C-7F1A-44B9-9FAC-E8524C8487ED}" vid="{D2A4F656-D1DC-4BC0-A1E1-D7DD4D1008FE}"/>
    </a:ext>
  </a:extLst>
</a:theme>
</file>

<file path=ppt/theme/theme3.xml><?xml version="1.0" encoding="utf-8"?>
<a:theme xmlns:a="http://schemas.openxmlformats.org/drawingml/2006/main" name="Afsluiter roo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rudo powerpointsjabloon" id="{3F2E341C-7F1A-44B9-9FAC-E8524C8487ED}" vid="{53F9225F-3209-4E9A-8519-8849C9E9E919}"/>
    </a:ext>
  </a:extLst>
</a:theme>
</file>

<file path=ppt/theme/theme4.xml><?xml version="1.0" encoding="utf-8"?>
<a:theme xmlns:a="http://schemas.openxmlformats.org/drawingml/2006/main" name="Afsluiter zwa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rudo powerpointsjabloon" id="{3F2E341C-7F1A-44B9-9FAC-E8524C8487ED}" vid="{629A26EC-AAE7-4F7B-856C-2D0DDC11015B}"/>
    </a:ext>
  </a:extLst>
</a:theme>
</file>

<file path=ppt/theme/theme5.xml><?xml version="1.0" encoding="utf-8"?>
<a:theme xmlns:a="http://schemas.openxmlformats.org/drawingml/2006/main" name="Afsluiter wi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rudo powerpointsjabloon" id="{3F2E341C-7F1A-44B9-9FAC-E8524C8487ED}" vid="{3491C65D-5C4A-4388-8D96-697567E663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Trudo powerpointsjabloon 2022</Template>
  <TotalTime>604</TotalTime>
  <Words>343</Words>
  <Application>Microsoft Office PowerPoint</Application>
  <PresentationFormat>Diavoorstelling (16:9)</PresentationFormat>
  <Paragraphs>76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5</vt:i4>
      </vt:variant>
      <vt:variant>
        <vt:lpstr>Diatitels</vt:lpstr>
      </vt:variant>
      <vt:variant>
        <vt:i4>21</vt:i4>
      </vt:variant>
    </vt:vector>
  </HeadingPairs>
  <TitlesOfParts>
    <vt:vector size="29" baseType="lpstr">
      <vt:lpstr>Akkurat Pro</vt:lpstr>
      <vt:lpstr>Arial</vt:lpstr>
      <vt:lpstr>Calibri</vt:lpstr>
      <vt:lpstr>Titelpagina zwart</vt:lpstr>
      <vt:lpstr>Titelpagina wit</vt:lpstr>
      <vt:lpstr>Afsluiter rood</vt:lpstr>
      <vt:lpstr>Afsluiter zwart</vt:lpstr>
      <vt:lpstr>Afsluiter wit</vt:lpstr>
      <vt:lpstr> Informatieavond </vt:lpstr>
      <vt:lpstr>PowerPoint-presentatie</vt:lpstr>
      <vt:lpstr>PowerPoint-presentatie</vt:lpstr>
      <vt:lpstr>PowerPoint-presentatie</vt:lpstr>
      <vt:lpstr>PowerPoint-presentatie</vt:lpstr>
      <vt:lpstr>Inrichting openbare buitenruimte</vt:lpstr>
      <vt:lpstr>Veiligheid en afsluiten achterpaden Locomotiefstraat 19-25A</vt:lpstr>
      <vt:lpstr>Veiligheid en afsluiten achterpaden Locomotiefstraat 1-11</vt:lpstr>
      <vt:lpstr>Veiligheid en eenrichtingsverkeer in Planciuslaan en Orteliusweg</vt:lpstr>
      <vt:lpstr>Verkeersafwikkeling</vt:lpstr>
      <vt:lpstr>Parkeren</vt:lpstr>
      <vt:lpstr>Parkeren Planciuslaan</vt:lpstr>
      <vt:lpstr>Parkeren Orteliusweg 9-17</vt:lpstr>
      <vt:lpstr>Parkeren Orteliusweg 1-8</vt:lpstr>
      <vt:lpstr>PowerPoint-presentatie</vt:lpstr>
      <vt:lpstr>Woningen-Gevels</vt:lpstr>
      <vt:lpstr>Woningen-Plattegronden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Voorpagina met titel</dc:title>
  <dc:creator>Gea Hurkens</dc:creator>
  <cp:lastModifiedBy>Gea Hurkens</cp:lastModifiedBy>
  <cp:revision>18</cp:revision>
  <dcterms:created xsi:type="dcterms:W3CDTF">2024-02-20T08:46:15Z</dcterms:created>
  <dcterms:modified xsi:type="dcterms:W3CDTF">2024-03-20T14:52:28Z</dcterms:modified>
</cp:coreProperties>
</file>